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media/image42.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53"/>
  </p:notesMasterIdLst>
  <p:handoutMasterIdLst>
    <p:handoutMasterId r:id="rId54"/>
  </p:handoutMasterIdLst>
  <p:sldIdLst>
    <p:sldId id="1021" r:id="rId13"/>
    <p:sldId id="793" r:id="rId14"/>
    <p:sldId id="1000" r:id="rId15"/>
    <p:sldId id="1001" r:id="rId16"/>
    <p:sldId id="1020" r:id="rId17"/>
    <p:sldId id="1011" r:id="rId18"/>
    <p:sldId id="1012" r:id="rId19"/>
    <p:sldId id="1013" r:id="rId20"/>
    <p:sldId id="1014" r:id="rId21"/>
    <p:sldId id="1015" r:id="rId22"/>
    <p:sldId id="959" r:id="rId23"/>
    <p:sldId id="1019" r:id="rId24"/>
    <p:sldId id="960" r:id="rId25"/>
    <p:sldId id="983" r:id="rId26"/>
    <p:sldId id="1022" r:id="rId27"/>
    <p:sldId id="988" r:id="rId28"/>
    <p:sldId id="1008" r:id="rId29"/>
    <p:sldId id="989" r:id="rId30"/>
    <p:sldId id="990" r:id="rId31"/>
    <p:sldId id="1023" r:id="rId32"/>
    <p:sldId id="991" r:id="rId33"/>
    <p:sldId id="1017" r:id="rId34"/>
    <p:sldId id="1024" r:id="rId35"/>
    <p:sldId id="1009" r:id="rId36"/>
    <p:sldId id="1033" r:id="rId37"/>
    <p:sldId id="987" r:id="rId38"/>
    <p:sldId id="992" r:id="rId39"/>
    <p:sldId id="1034" r:id="rId40"/>
    <p:sldId id="1035" r:id="rId41"/>
    <p:sldId id="1036" r:id="rId42"/>
    <p:sldId id="1025" r:id="rId43"/>
    <p:sldId id="1026" r:id="rId44"/>
    <p:sldId id="1027" r:id="rId45"/>
    <p:sldId id="1028" r:id="rId46"/>
    <p:sldId id="1029" r:id="rId47"/>
    <p:sldId id="1030" r:id="rId48"/>
    <p:sldId id="1031" r:id="rId49"/>
    <p:sldId id="1032" r:id="rId50"/>
    <p:sldId id="915" r:id="rId51"/>
    <p:sldId id="916"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83F"/>
    <a:srgbClr val="960000"/>
    <a:srgbClr val="6A9A00"/>
    <a:srgbClr val="C7C7C7"/>
    <a:srgbClr val="FFFFFF"/>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85021" autoAdjust="0"/>
  </p:normalViewPr>
  <p:slideViewPr>
    <p:cSldViewPr snapToGrid="0" snapToObjects="1">
      <p:cViewPr varScale="1">
        <p:scale>
          <a:sx n="114" d="100"/>
          <a:sy n="114" d="100"/>
        </p:scale>
        <p:origin x="42" y="63"/>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7/31/2017</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7/31/2017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7/31/2017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7/31/2017 16:47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7/31/2017 16:47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7/31/2017 16:47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7/31/2017 16:47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AA1F8-C6D2-426C-8EA8-1BF39B5677D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81342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25</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26</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530024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95AEB8-CEAF-42E1-88AE-9566B899EFF9}"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290113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28</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29</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30</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7/31/2017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7/31/2017 16:47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7/31/2017 16:47</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7/31/2017 16:47</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7/31/2017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80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7/31/2017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7/31/2017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7/31/2017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7/31/2017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7/31/2017</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image" Target="../media/image16.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7.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heme" Target="../theme/theme8.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7/31/2017</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4.xml"/><Relationship Id="rId5" Type="http://schemas.microsoft.com/office/2007/relationships/hdphoto" Target="../media/hdphoto2.wdp"/><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8.xml"/><Relationship Id="rId5" Type="http://schemas.openxmlformats.org/officeDocument/2006/relationships/image" Target="../media/image4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55" y="2889306"/>
            <a:ext cx="11438626" cy="899665"/>
          </a:xfrm>
        </p:spPr>
        <p:txBody>
          <a:bodyPr/>
          <a:lstStyle/>
          <a:p>
            <a:r>
              <a:rPr lang="en-US" sz="3900"/>
              <a:t>https://github.com/marianosz/netCore4Algacom</a:t>
            </a:r>
            <a:endParaRPr lang="en-US" sz="3900" dirty="0"/>
          </a:p>
        </p:txBody>
      </p:sp>
    </p:spTree>
    <p:extLst>
      <p:ext uri="{BB962C8B-B14F-4D97-AF65-F5344CB8AC3E}">
        <p14:creationId xmlns:p14="http://schemas.microsoft.com/office/powerpoint/2010/main" val="57776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727571"/>
          </a:xfrm>
        </p:spPr>
        <p:txBody>
          <a:bodyPr/>
          <a:lstStyle/>
          <a:p>
            <a:pPr marL="0" indent="0">
              <a:buNone/>
            </a:pPr>
            <a:r>
              <a:rPr lang="es-AR" dirty="0">
                <a:solidFill>
                  <a:schemeClr val="bg1"/>
                </a:solidFill>
              </a:rPr>
              <a:t>dotnet run</a:t>
            </a:r>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6764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2"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Demo</a:t>
            </a:r>
            <a:br>
              <a:rPr lang="es-AR" dirty="0"/>
            </a:br>
            <a:r>
              <a:rPr lang="es-AR" dirty="0"/>
              <a:t>.NET Core en Linux</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49269" y="1867804"/>
            <a:ext cx="3216825"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4.6</a:t>
            </a:r>
          </a:p>
        </p:txBody>
      </p:sp>
      <p:sp>
        <p:nvSpPr>
          <p:cNvPr id="9" name="Title 1"/>
          <p:cNvSpPr>
            <a:spLocks noGrp="1"/>
          </p:cNvSpPr>
          <p:nvPr>
            <p:ph type="title"/>
          </p:nvPr>
        </p:nvSpPr>
        <p:spPr>
          <a:xfrm>
            <a:off x="572914" y="558134"/>
            <a:ext cx="9377244" cy="899175"/>
          </a:xfrm>
        </p:spPr>
        <p:txBody>
          <a:bodyPr>
            <a:normAutofit/>
          </a:bodyPr>
          <a:lstStyle/>
          <a:p>
            <a:r>
              <a:rPr lang="en-US" dirty="0">
                <a:solidFill>
                  <a:schemeClr val="bg1"/>
                </a:solidFill>
                <a:ea typeface="Roboto" panose="02000000000000000000" pitchFamily="2" charset="0"/>
              </a:rPr>
              <a:t>ASP.NET 4.6 and ASP.NET Core	</a:t>
            </a:r>
          </a:p>
        </p:txBody>
      </p:sp>
      <p:sp>
        <p:nvSpPr>
          <p:cNvPr id="24" name="Rectangle 23"/>
          <p:cNvSpPr/>
          <p:nvPr/>
        </p:nvSpPr>
        <p:spPr bwMode="auto">
          <a:xfrm>
            <a:off x="3716757" y="1873439"/>
            <a:ext cx="8291616"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Core</a:t>
            </a:r>
          </a:p>
        </p:txBody>
      </p:sp>
      <p:sp>
        <p:nvSpPr>
          <p:cNvPr id="14" name="Rectangle 13"/>
          <p:cNvSpPr/>
          <p:nvPr/>
        </p:nvSpPr>
        <p:spPr bwMode="auto">
          <a:xfrm>
            <a:off x="449274" y="2923700"/>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4.6</a:t>
            </a:r>
          </a:p>
        </p:txBody>
      </p:sp>
      <p:sp>
        <p:nvSpPr>
          <p:cNvPr id="15" name="Rectangle 14"/>
          <p:cNvSpPr/>
          <p:nvPr/>
        </p:nvSpPr>
        <p:spPr bwMode="auto">
          <a:xfrm>
            <a:off x="449274"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libraries</a:t>
            </a:r>
          </a:p>
        </p:txBody>
      </p:sp>
      <p:sp>
        <p:nvSpPr>
          <p:cNvPr id="16" name="Rectangle 15"/>
          <p:cNvSpPr/>
          <p:nvPr/>
        </p:nvSpPr>
        <p:spPr bwMode="auto">
          <a:xfrm>
            <a:off x="449272" y="5032426"/>
            <a:ext cx="11558463" cy="99513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79187" tIns="143349" rIns="179187" bIns="143349" numCol="1" rtlCol="0" anchor="ctr" anchorCtr="0" compatLnSpc="1">
            <a:prstTxWarp prst="textNoShape">
              <a:avLst/>
            </a:prstTxWarp>
          </a:bodyPr>
          <a:lstStyle/>
          <a:p>
            <a:pPr defTabSz="913500"/>
            <a:r>
              <a:rPr lang="en-US" sz="2799" dirty="0">
                <a:gradFill>
                  <a:gsLst>
                    <a:gs pos="0">
                      <a:srgbClr val="FFFFFF"/>
                    </a:gs>
                    <a:gs pos="100000">
                      <a:srgbClr val="FFFFFF"/>
                    </a:gs>
                  </a:gsLst>
                  <a:lin ang="5400000" scaled="0"/>
                </a:gradFill>
                <a:ea typeface="Roboto" panose="02000000000000000000" pitchFamily="2" charset="0"/>
                <a:cs typeface="Segoe UI" pitchFamily="34" charset="0"/>
              </a:rPr>
              <a:t>Compilers and runtime components </a:t>
            </a:r>
            <a:br>
              <a:rPr lang="en-US" sz="2799" dirty="0">
                <a:gradFill>
                  <a:gsLst>
                    <a:gs pos="0">
                      <a:srgbClr val="FFFFFF"/>
                    </a:gs>
                    <a:gs pos="100000">
                      <a:srgbClr val="FFFFFF"/>
                    </a:gs>
                  </a:gsLst>
                  <a:lin ang="5400000" scaled="0"/>
                </a:gradFill>
                <a:ea typeface="Roboto" panose="02000000000000000000" pitchFamily="2" charset="0"/>
                <a:cs typeface="Segoe UI" pitchFamily="34" charset="0"/>
              </a:rPr>
            </a:br>
            <a:r>
              <a:rPr lang="en-US" sz="1999" dirty="0">
                <a:gradFill>
                  <a:gsLst>
                    <a:gs pos="0">
                      <a:srgbClr val="FFFFFF"/>
                    </a:gs>
                    <a:gs pos="100000">
                      <a:srgbClr val="FFFFFF"/>
                    </a:gs>
                  </a:gsLst>
                  <a:lin ang="5400000" scaled="0"/>
                </a:gradFill>
                <a:ea typeface="Roboto" panose="02000000000000000000" pitchFamily="2" charset="0"/>
                <a:cs typeface="Segoe UI" pitchFamily="34" charset="0"/>
              </a:rPr>
              <a:t>(.NET Compiler Platform: Roslyn, C#, VB, F# Languages, </a:t>
            </a:r>
            <a:r>
              <a:rPr lang="en-US" sz="1999" dirty="0" err="1">
                <a:gradFill>
                  <a:gsLst>
                    <a:gs pos="0">
                      <a:srgbClr val="FFFFFF"/>
                    </a:gs>
                    <a:gs pos="100000">
                      <a:srgbClr val="FFFFFF"/>
                    </a:gs>
                  </a:gsLst>
                  <a:lin ang="5400000" scaled="0"/>
                </a:gradFill>
                <a:ea typeface="Roboto" panose="02000000000000000000" pitchFamily="2" charset="0"/>
                <a:cs typeface="Segoe UI" pitchFamily="34" charset="0"/>
              </a:rPr>
              <a:t>RyuJIT</a:t>
            </a:r>
            <a:r>
              <a:rPr lang="en-US" sz="1999" dirty="0">
                <a:gradFill>
                  <a:gsLst>
                    <a:gs pos="0">
                      <a:srgbClr val="FFFFFF"/>
                    </a:gs>
                    <a:gs pos="100000">
                      <a:srgbClr val="FFFFFF"/>
                    </a:gs>
                  </a:gsLst>
                  <a:lin ang="5400000" scaled="0"/>
                </a:gradFill>
                <a:ea typeface="Roboto" panose="02000000000000000000" pitchFamily="2" charset="0"/>
                <a:cs typeface="Segoe UI" pitchFamily="34" charset="0"/>
              </a:rPr>
              <a:t>, SIMD)</a:t>
            </a:r>
          </a:p>
        </p:txBody>
      </p:sp>
      <p:sp>
        <p:nvSpPr>
          <p:cNvPr id="21" name="Rectangle 20"/>
          <p:cNvSpPr/>
          <p:nvPr/>
        </p:nvSpPr>
        <p:spPr bwMode="auto">
          <a:xfrm>
            <a:off x="6254151" y="2926516"/>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a:t>
            </a:r>
          </a:p>
        </p:txBody>
      </p:sp>
      <p:sp>
        <p:nvSpPr>
          <p:cNvPr id="22" name="Rectangle 21"/>
          <p:cNvSpPr/>
          <p:nvPr/>
        </p:nvSpPr>
        <p:spPr bwMode="auto">
          <a:xfrm>
            <a:off x="6254151"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 libraries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8854" y="3207636"/>
            <a:ext cx="323238" cy="433390"/>
          </a:xfrm>
          <a:prstGeom prst="rect">
            <a:avLst/>
          </a:prstGeom>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5456330" y="3291253"/>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11371078" y="3217226"/>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189377" y="3193208"/>
            <a:ext cx="333097" cy="447818"/>
          </a:xfrm>
          <a:prstGeom prst="rect">
            <a:avLst/>
          </a:prstGeom>
        </p:spPr>
      </p:pic>
    </p:spTree>
    <p:extLst>
      <p:ext uri="{BB962C8B-B14F-4D97-AF65-F5344CB8AC3E}">
        <p14:creationId xmlns:p14="http://schemas.microsoft.com/office/powerpoint/2010/main" val="246387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567" y="296092"/>
            <a:ext cx="11886468" cy="917336"/>
          </a:xfrm>
        </p:spPr>
        <p:txBody>
          <a:bodyPr/>
          <a:lstStyle/>
          <a:p>
            <a:r>
              <a:rPr lang="en-US" dirty="0">
                <a:solidFill>
                  <a:schemeClr val="bg1"/>
                </a:solidFill>
              </a:rPr>
              <a:t>ASP.NET in a Nutshell</a:t>
            </a:r>
          </a:p>
        </p:txBody>
      </p:sp>
      <p:sp>
        <p:nvSpPr>
          <p:cNvPr id="28" name="Rectangle 27"/>
          <p:cNvSpPr/>
          <p:nvPr/>
        </p:nvSpPr>
        <p:spPr bwMode="auto">
          <a:xfrm>
            <a:off x="6507559" y="4277337"/>
            <a:ext cx="4611013" cy="1871808"/>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endParaRPr lang="en-US" sz="2799"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550" y="3738914"/>
            <a:ext cx="5237900" cy="2410230"/>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r>
              <a:rPr lang="en-US" sz="2799"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269" y="4268861"/>
            <a:ext cx="5172179"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0936" y="4280533"/>
            <a:ext cx="4423356"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a:t>
            </a:r>
            <a:r>
              <a:rPr lang="en-US" sz="2799" dirty="0">
                <a:solidFill>
                  <a:srgbClr val="FFFFFF"/>
                </a:solidFill>
                <a:latin typeface="Segoe UI Semibold" panose="020B0702040204020203" pitchFamily="34" charset="0"/>
                <a:cs typeface="Segoe UI Semibold" panose="020B0702040204020203" pitchFamily="34" charset="0"/>
              </a:rPr>
              <a:t>Core</a:t>
            </a:r>
            <a:endParaRPr lang="en-US" sz="2799" b="1" dirty="0">
              <a:solidFill>
                <a:srgbClr val="FFFFFF"/>
              </a:solidFill>
              <a:latin typeface="Segoe UI Semibold" panose="020B0702040204020203" pitchFamily="34" charset="0"/>
              <a:cs typeface="Segoe UI Semibold" panose="020B0702040204020203" pitchFamily="34" charset="0"/>
            </a:endParaRP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6743" y="5443487"/>
            <a:ext cx="382057" cy="449814"/>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2698" y="5439897"/>
            <a:ext cx="510024" cy="5007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2177" y="5399765"/>
            <a:ext cx="545902" cy="5544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8516" y="5399765"/>
            <a:ext cx="545902" cy="55442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243" y="4776915"/>
            <a:ext cx="4816355" cy="584284"/>
          </a:xfrm>
          <a:prstGeom prst="rect">
            <a:avLst/>
          </a:prstGeom>
        </p:spPr>
        <p:txBody>
          <a:bodyPr wrap="square">
            <a:spAutoFit/>
          </a:bodyPr>
          <a:lstStyle/>
          <a:p>
            <a:pPr algn="ctr" defTabSz="913462"/>
            <a:r>
              <a:rPr lang="en-US" sz="1567" i="1" dirty="0">
                <a:solidFill>
                  <a:srgbClr val="FFFFFF"/>
                </a:solidFill>
                <a:latin typeface="Segoe UI"/>
              </a:rPr>
              <a:t>Full .NET Framework for any scenario and </a:t>
            </a:r>
          </a:p>
          <a:p>
            <a:pPr algn="ctr" defTabSz="913462"/>
            <a:r>
              <a:rPr lang="en-US" sz="1567" i="1" dirty="0">
                <a:solidFill>
                  <a:srgbClr val="FFFFFF"/>
                </a:solidFill>
                <a:latin typeface="Segoe UI"/>
              </a:rPr>
              <a:t>library support on Windows</a:t>
            </a:r>
          </a:p>
        </p:txBody>
      </p:sp>
      <p:sp>
        <p:nvSpPr>
          <p:cNvPr id="37" name="Rectangle 36"/>
          <p:cNvSpPr/>
          <p:nvPr/>
        </p:nvSpPr>
        <p:spPr>
          <a:xfrm>
            <a:off x="6671236" y="4725715"/>
            <a:ext cx="4274998" cy="584284"/>
          </a:xfrm>
          <a:prstGeom prst="rect">
            <a:avLst/>
          </a:prstGeom>
        </p:spPr>
        <p:txBody>
          <a:bodyPr wrap="square">
            <a:spAutoFit/>
          </a:bodyPr>
          <a:lstStyle/>
          <a:p>
            <a:pPr algn="ctr" defTabSz="913462"/>
            <a:r>
              <a:rPr lang="en-US" sz="1567" i="1" dirty="0">
                <a:solidFill>
                  <a:srgbClr val="FFFFFF"/>
                </a:solidFill>
                <a:latin typeface="Segoe UI"/>
              </a:rPr>
              <a:t>Modular libraries &amp; runtime optimized for server and cloud workloads</a:t>
            </a:r>
          </a:p>
        </p:txBody>
      </p:sp>
      <p:sp>
        <p:nvSpPr>
          <p:cNvPr id="38" name="Rectangle 37"/>
          <p:cNvSpPr/>
          <p:nvPr/>
        </p:nvSpPr>
        <p:spPr bwMode="auto">
          <a:xfrm>
            <a:off x="1214551" y="3178176"/>
            <a:ext cx="3965700" cy="514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4.6  </a:t>
            </a:r>
            <a:r>
              <a:rPr lang="en-US" sz="1960" dirty="0" err="1">
                <a:gradFill>
                  <a:gsLst>
                    <a:gs pos="0">
                      <a:srgbClr val="FFFFFF"/>
                    </a:gs>
                    <a:gs pos="100000">
                      <a:srgbClr val="FFFFFF"/>
                    </a:gs>
                  </a:gsLst>
                  <a:lin ang="5400000" scaled="0"/>
                </a:gradFill>
                <a:latin typeface="Segoe UI"/>
                <a:ea typeface="Segoe UI" pitchFamily="34" charset="0"/>
                <a:cs typeface="Segoe UI" pitchFamily="34" charset="0"/>
              </a:rPr>
              <a:t>System.Web</a:t>
            </a:r>
            <a:endParaRPr lang="en-US" sz="19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661227" y="2349841"/>
            <a:ext cx="1117290"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5.x</a:t>
            </a:r>
          </a:p>
        </p:txBody>
      </p:sp>
      <p:sp>
        <p:nvSpPr>
          <p:cNvPr id="40" name="Rectangle 39"/>
          <p:cNvSpPr/>
          <p:nvPr/>
        </p:nvSpPr>
        <p:spPr bwMode="auto">
          <a:xfrm>
            <a:off x="5251351" y="2339979"/>
            <a:ext cx="5867220" cy="77265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 Web API 6</a:t>
            </a:r>
          </a:p>
        </p:txBody>
      </p:sp>
      <p:sp>
        <p:nvSpPr>
          <p:cNvPr id="41" name="Rectangle 40"/>
          <p:cNvSpPr/>
          <p:nvPr/>
        </p:nvSpPr>
        <p:spPr bwMode="auto">
          <a:xfrm>
            <a:off x="6507557" y="3738915"/>
            <a:ext cx="2321365" cy="494252"/>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Core CLR</a:t>
            </a:r>
          </a:p>
        </p:txBody>
      </p:sp>
      <p:sp>
        <p:nvSpPr>
          <p:cNvPr id="42" name="Rectangle 41"/>
          <p:cNvSpPr/>
          <p:nvPr/>
        </p:nvSpPr>
        <p:spPr bwMode="auto">
          <a:xfrm>
            <a:off x="8879306" y="3748523"/>
            <a:ext cx="2239265" cy="484643"/>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2723" y="3810664"/>
            <a:ext cx="345363" cy="35075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1351" y="3178175"/>
            <a:ext cx="5867220" cy="5048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5</a:t>
            </a:r>
          </a:p>
        </p:txBody>
      </p:sp>
      <p:sp>
        <p:nvSpPr>
          <p:cNvPr id="45" name="Rectangle 44"/>
          <p:cNvSpPr/>
          <p:nvPr/>
        </p:nvSpPr>
        <p:spPr bwMode="auto">
          <a:xfrm>
            <a:off x="3900423" y="2340697"/>
            <a:ext cx="1279827"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 API 2.2</a:t>
            </a:r>
          </a:p>
        </p:txBody>
      </p:sp>
      <p:sp>
        <p:nvSpPr>
          <p:cNvPr id="46" name="Rectangle 45"/>
          <p:cNvSpPr/>
          <p:nvPr/>
        </p:nvSpPr>
        <p:spPr bwMode="auto">
          <a:xfrm>
            <a:off x="1234865" y="2349841"/>
            <a:ext cx="1304454"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a:t>
            </a:r>
          </a:p>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Forms</a:t>
            </a:r>
          </a:p>
        </p:txBody>
      </p:sp>
      <p:sp>
        <p:nvSpPr>
          <p:cNvPr id="47" name="Rectangle 46"/>
          <p:cNvSpPr/>
          <p:nvPr/>
        </p:nvSpPr>
        <p:spPr bwMode="auto">
          <a:xfrm>
            <a:off x="1247178" y="1334458"/>
            <a:ext cx="9878237" cy="4527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a:t>
            </a:r>
          </a:p>
        </p:txBody>
      </p:sp>
      <p:sp>
        <p:nvSpPr>
          <p:cNvPr id="48" name="Rectangle 47"/>
          <p:cNvSpPr/>
          <p:nvPr/>
        </p:nvSpPr>
        <p:spPr bwMode="auto">
          <a:xfrm>
            <a:off x="1247178" y="1841162"/>
            <a:ext cx="9878237" cy="4410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ASP.NET Core Stack</a:t>
            </a:r>
            <a:br>
              <a:rPr lang="en-US" dirty="0">
                <a:solidFill>
                  <a:schemeClr val="bg1"/>
                </a:solidFill>
              </a:rPr>
            </a:br>
            <a:endParaRPr lang="hr-HR" dirty="0"/>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26603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17756428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Se incluye .NET Core con la aplicación</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 tomorrow</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426330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21794</TotalTime>
  <Words>4209</Words>
  <Application>Microsoft Office PowerPoint</Application>
  <PresentationFormat>Custom</PresentationFormat>
  <Paragraphs>465</Paragraphs>
  <Slides>40</Slides>
  <Notes>33</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40</vt:i4>
      </vt:variant>
    </vt:vector>
  </HeadingPairs>
  <TitlesOfParts>
    <vt:vector size="65" baseType="lpstr">
      <vt:lpstr>ＭＳ Ｐゴシック</vt:lpstr>
      <vt:lpstr>Arial</vt:lpstr>
      <vt:lpstr>Avenir LT Pro 45 Book</vt:lpstr>
      <vt:lpstr>Calibri</vt:lpstr>
      <vt:lpstr>Calibri Light</vt:lpstr>
      <vt:lpstr>Consolas</vt:lpstr>
      <vt:lpstr>Haettenschweiler</vt:lpstr>
      <vt:lpstr>Roboto</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https://github.com/marianosz/netCore4Algacom</vt:lpstr>
      <vt:lpstr>.NET Core Workshop </vt:lpstr>
      <vt:lpstr>.NET Any developer, any app, any platform</vt:lpstr>
      <vt:lpstr>Exciting times ahead for .NET</vt:lpstr>
      <vt:lpstr>PowerPoint Presentation</vt:lpstr>
      <vt:lpstr>.NET today—the family gets bigger</vt:lpstr>
      <vt:lpstr>.NET today—app models and libraries</vt:lpstr>
      <vt:lpstr>.NET today—reusing code</vt:lpstr>
      <vt:lpstr>.NET tomorrow</vt:lpstr>
      <vt:lpstr>.NET tomorrow—reusing code</vt:lpstr>
      <vt:lpstr>.NET Runtimes</vt:lpstr>
      <vt:lpstr>.NET Core</vt:lpstr>
      <vt:lpstr>.NET Command Line Interface (CLI)</vt:lpstr>
      <vt:lpstr>Running a .NET application</vt:lpstr>
      <vt:lpstr>PowerPoint Presentation</vt:lpstr>
      <vt:lpstr>Installing .NET Core</vt:lpstr>
      <vt:lpstr>Languages</vt:lpstr>
      <vt:lpstr>Development Tools</vt:lpstr>
      <vt:lpstr>Visual Studio Code</vt:lpstr>
      <vt:lpstr>Demo .NET Core en Linux</vt:lpstr>
      <vt:lpstr>ASP.NET CORE</vt:lpstr>
      <vt:lpstr>ASP.NET Core and the modern web</vt:lpstr>
      <vt:lpstr>ASP.NET 4.6 and ASP.NET Core </vt:lpstr>
      <vt:lpstr>ASP.NET in a Nutshell</vt:lpstr>
      <vt:lpstr>ASP.NET Core Stack </vt:lpstr>
      <vt:lpstr>Models, Views, and Controllers</vt:lpstr>
      <vt:lpstr>Middleware</vt:lpstr>
      <vt:lpstr>Web APIs</vt:lpstr>
      <vt:lpstr>Angular App</vt:lpstr>
      <vt:lpstr>Web API Controller</vt:lpstr>
      <vt:lpstr>Demo ASP.NET Core</vt:lpstr>
      <vt:lpstr>Data Access</vt:lpstr>
      <vt:lpstr>Deploy</vt:lpstr>
      <vt:lpstr>Linux VM / Docker on Azure</vt:lpstr>
      <vt:lpstr>Docker</vt:lpstr>
      <vt:lpstr>Software Containers (simplified)</vt:lpstr>
      <vt:lpstr>Native API calls from .NET on Linux</vt:lpstr>
      <vt:lpstr>.NET tomorrow</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708</cp:revision>
  <dcterms:created xsi:type="dcterms:W3CDTF">2012-02-15T23:39:54Z</dcterms:created>
  <dcterms:modified xsi:type="dcterms:W3CDTF">2017-07-31T19:47:58Z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